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9822"/>
            <a:ext cx="103581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-2517"/>
            <a:ext cx="12034520" cy="1263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337" y="244697"/>
            <a:ext cx="71850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" dirty="0">
                <a:solidFill>
                  <a:srgbClr val="F2F2F2"/>
                </a:solidFill>
              </a:rPr>
              <a:t>NEW </a:t>
            </a:r>
            <a:r>
              <a:rPr sz="4400" spc="-120" dirty="0">
                <a:solidFill>
                  <a:srgbClr val="F2F2F2"/>
                </a:solidFill>
              </a:rPr>
              <a:t>STATEMENT </a:t>
            </a:r>
            <a:r>
              <a:rPr sz="4400" spc="-20" dirty="0">
                <a:solidFill>
                  <a:srgbClr val="F2F2F2"/>
                </a:solidFill>
              </a:rPr>
              <a:t>OF</a:t>
            </a:r>
            <a:r>
              <a:rPr sz="4400" spc="-235" dirty="0">
                <a:solidFill>
                  <a:srgbClr val="F2F2F2"/>
                </a:solidFill>
              </a:rPr>
              <a:t> </a:t>
            </a:r>
            <a:r>
              <a:rPr sz="4400" spc="-50" dirty="0">
                <a:solidFill>
                  <a:srgbClr val="F2F2F2"/>
                </a:solidFill>
              </a:rPr>
              <a:t>ACCOUNTS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17391" y="1051560"/>
            <a:ext cx="5181598" cy="580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482" y="293598"/>
            <a:ext cx="4924425" cy="1702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0" dirty="0"/>
              <a:t>You </a:t>
            </a:r>
            <a:r>
              <a:rPr sz="2000" spc="-10" dirty="0"/>
              <a:t>can choose </a:t>
            </a:r>
            <a:r>
              <a:rPr sz="2000" spc="-15" dirty="0"/>
              <a:t>your </a:t>
            </a:r>
            <a:r>
              <a:rPr sz="2000" spc="-20" dirty="0"/>
              <a:t>account </a:t>
            </a:r>
            <a:r>
              <a:rPr sz="2000" spc="-5" dirty="0"/>
              <a:t>type </a:t>
            </a:r>
            <a:r>
              <a:rPr sz="2000" spc="-15" dirty="0"/>
              <a:t>by </a:t>
            </a:r>
            <a:r>
              <a:rPr sz="2000" spc="-10" dirty="0"/>
              <a:t>clicking</a:t>
            </a:r>
            <a:r>
              <a:rPr sz="2000" spc="-260" dirty="0"/>
              <a:t> </a:t>
            </a:r>
            <a:r>
              <a:rPr sz="2000" spc="-5" dirty="0"/>
              <a:t>the  </a:t>
            </a:r>
            <a:r>
              <a:rPr sz="2000" spc="-45" dirty="0"/>
              <a:t>arrow. </a:t>
            </a:r>
            <a:r>
              <a:rPr sz="2000" spc="-15" dirty="0"/>
              <a:t>Choose </a:t>
            </a:r>
            <a:r>
              <a:rPr sz="2000" spc="-10" dirty="0"/>
              <a:t>either checking </a:t>
            </a:r>
            <a:r>
              <a:rPr sz="2000" spc="-5" dirty="0"/>
              <a:t>or </a:t>
            </a:r>
            <a:r>
              <a:rPr sz="2000" spc="-15" dirty="0"/>
              <a:t>savings  account.</a:t>
            </a:r>
            <a:endParaRPr sz="2000"/>
          </a:p>
          <a:p>
            <a:pPr marL="12700" marR="66675">
              <a:lnSpc>
                <a:spcPts val="2160"/>
              </a:lnSpc>
            </a:pPr>
            <a:r>
              <a:rPr sz="2000" spc="-15" dirty="0"/>
              <a:t>Enter your routing </a:t>
            </a:r>
            <a:r>
              <a:rPr sz="2000" spc="-5" dirty="0"/>
              <a:t>and </a:t>
            </a:r>
            <a:r>
              <a:rPr sz="2000" spc="-15" dirty="0"/>
              <a:t>account </a:t>
            </a:r>
            <a:r>
              <a:rPr sz="2000" spc="-20" dirty="0"/>
              <a:t>numbers </a:t>
            </a:r>
            <a:r>
              <a:rPr sz="2000" dirty="0"/>
              <a:t>in </a:t>
            </a:r>
            <a:r>
              <a:rPr sz="2000" spc="-5" dirty="0"/>
              <a:t>the  fields </a:t>
            </a:r>
            <a:r>
              <a:rPr sz="2000" spc="-15" dirty="0"/>
              <a:t>designated by </a:t>
            </a:r>
            <a:r>
              <a:rPr sz="2000" spc="-5" dirty="0"/>
              <a:t>an </a:t>
            </a:r>
            <a:r>
              <a:rPr sz="2000" spc="-15" dirty="0"/>
              <a:t>asterisk </a:t>
            </a:r>
            <a:r>
              <a:rPr sz="2000" spc="-5" dirty="0"/>
              <a:t>*. </a:t>
            </a:r>
            <a:r>
              <a:rPr sz="2000" spc="-45" dirty="0"/>
              <a:t>Your </a:t>
            </a:r>
            <a:r>
              <a:rPr sz="2000" spc="-15" dirty="0"/>
              <a:t>account  number must </a:t>
            </a:r>
            <a:r>
              <a:rPr sz="2000" spc="-5" dirty="0"/>
              <a:t>be </a:t>
            </a:r>
            <a:r>
              <a:rPr sz="2000" spc="-20" dirty="0"/>
              <a:t>entered </a:t>
            </a:r>
            <a:r>
              <a:rPr sz="2000" spc="-5" dirty="0"/>
              <a:t>twice </a:t>
            </a:r>
            <a:r>
              <a:rPr sz="2000" spc="-15" dirty="0"/>
              <a:t>to</a:t>
            </a:r>
            <a:r>
              <a:rPr sz="2000" spc="-215" dirty="0"/>
              <a:t> </a:t>
            </a:r>
            <a:r>
              <a:rPr sz="2000" spc="-20" dirty="0"/>
              <a:t>proceed.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8739" y="1939518"/>
            <a:ext cx="4861560" cy="23215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9225" marR="428625">
              <a:lnSpc>
                <a:spcPts val="2160"/>
              </a:lnSpc>
              <a:spcBef>
                <a:spcPts val="375"/>
              </a:spcBef>
            </a:pP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Then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enter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name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as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it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appears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on</a:t>
            </a:r>
            <a:r>
              <a:rPr sz="2000" b="0" spc="-2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your 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checking</a:t>
            </a:r>
            <a:r>
              <a:rPr sz="20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account.</a:t>
            </a:r>
            <a:endParaRPr sz="2000">
              <a:latin typeface="Calibri Light"/>
              <a:cs typeface="Calibri Light"/>
            </a:endParaRPr>
          </a:p>
          <a:p>
            <a:pPr marL="149225" marR="5080">
              <a:lnSpc>
                <a:spcPts val="2160"/>
              </a:lnSpc>
            </a:pP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By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clicking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box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next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Option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save,</a:t>
            </a:r>
            <a:r>
              <a:rPr sz="2000" b="0" spc="-3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your  account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information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will be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saved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in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the  </a:t>
            </a:r>
            <a:r>
              <a:rPr sz="2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program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2000" b="0" spc="-5" dirty="0">
                <a:solidFill>
                  <a:srgbClr val="FFFFFF"/>
                </a:solidFill>
                <a:latin typeface="Calibri Light"/>
                <a:cs typeface="Calibri Light"/>
              </a:rPr>
              <a:t>be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used </a:t>
            </a:r>
            <a:r>
              <a:rPr sz="20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at </a:t>
            </a:r>
            <a:r>
              <a:rPr sz="20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2000" b="0" spc="-15" dirty="0">
                <a:solidFill>
                  <a:srgbClr val="FFFFFF"/>
                </a:solidFill>
                <a:latin typeface="Calibri Light"/>
                <a:cs typeface="Calibri Light"/>
              </a:rPr>
              <a:t>later</a:t>
            </a:r>
            <a:r>
              <a:rPr sz="2000" b="0" spc="-1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time.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sure you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name your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payment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709382"/>
            <a:ext cx="1113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2735" algn="l"/>
                <a:tab pos="29337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117" y="4794526"/>
            <a:ext cx="853122" cy="1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5472" y="4709382"/>
            <a:ext cx="1807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button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proceed.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7255" y="38100"/>
            <a:ext cx="6615683" cy="670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21211" y="172212"/>
            <a:ext cx="871855" cy="104139"/>
          </a:xfrm>
          <a:custGeom>
            <a:avLst/>
            <a:gdLst/>
            <a:ahLst/>
            <a:cxnLst/>
            <a:rect l="l" t="t" r="r" b="b"/>
            <a:pathLst>
              <a:path w="871854" h="104139">
                <a:moveTo>
                  <a:pt x="0" y="0"/>
                </a:moveTo>
                <a:lnTo>
                  <a:pt x="871727" y="0"/>
                </a:lnTo>
                <a:lnTo>
                  <a:pt x="87172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21211" y="172212"/>
            <a:ext cx="871855" cy="104139"/>
          </a:xfrm>
          <a:custGeom>
            <a:avLst/>
            <a:gdLst/>
            <a:ahLst/>
            <a:cxnLst/>
            <a:rect l="l" t="t" r="r" b="b"/>
            <a:pathLst>
              <a:path w="871854" h="104139">
                <a:moveTo>
                  <a:pt x="0" y="0"/>
                </a:moveTo>
                <a:lnTo>
                  <a:pt x="871727" y="0"/>
                </a:lnTo>
                <a:lnTo>
                  <a:pt x="871727" y="103631"/>
                </a:lnTo>
                <a:lnTo>
                  <a:pt x="0" y="10363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7614"/>
            <a:ext cx="2234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10 minutes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to  complete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payment.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59708" y="0"/>
            <a:ext cx="8432291" cy="6582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114300"/>
            <a:ext cx="9925810" cy="6371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2156" y="2362200"/>
            <a:ext cx="1504315" cy="219710"/>
          </a:xfrm>
          <a:custGeom>
            <a:avLst/>
            <a:gdLst/>
            <a:ahLst/>
            <a:cxnLst/>
            <a:rect l="l" t="t" r="r" b="b"/>
            <a:pathLst>
              <a:path w="1504315" h="219710">
                <a:moveTo>
                  <a:pt x="0" y="0"/>
                </a:moveTo>
                <a:lnTo>
                  <a:pt x="1504188" y="0"/>
                </a:lnTo>
                <a:lnTo>
                  <a:pt x="1504188" y="219455"/>
                </a:lnTo>
                <a:lnTo>
                  <a:pt x="0" y="219455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7544" y="3300984"/>
            <a:ext cx="1506220" cy="218440"/>
          </a:xfrm>
          <a:custGeom>
            <a:avLst/>
            <a:gdLst/>
            <a:ahLst/>
            <a:cxnLst/>
            <a:rect l="l" t="t" r="r" b="b"/>
            <a:pathLst>
              <a:path w="1506220" h="218439">
                <a:moveTo>
                  <a:pt x="0" y="0"/>
                </a:moveTo>
                <a:lnTo>
                  <a:pt x="1505711" y="0"/>
                </a:lnTo>
                <a:lnTo>
                  <a:pt x="1505711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623" y="459739"/>
            <a:ext cx="1178433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705985" marR="5080" indent="-469392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F2F2F2"/>
                </a:solidFill>
              </a:rPr>
              <a:t>This </a:t>
            </a:r>
            <a:r>
              <a:rPr sz="4400" spc="-10" dirty="0">
                <a:solidFill>
                  <a:srgbClr val="F2F2F2"/>
                </a:solidFill>
              </a:rPr>
              <a:t>page </a:t>
            </a:r>
            <a:r>
              <a:rPr sz="4400" dirty="0">
                <a:solidFill>
                  <a:srgbClr val="F2F2F2"/>
                </a:solidFill>
              </a:rPr>
              <a:t>is </a:t>
            </a:r>
            <a:r>
              <a:rPr sz="4400" spc="-10" dirty="0">
                <a:solidFill>
                  <a:srgbClr val="F2F2F2"/>
                </a:solidFill>
              </a:rPr>
              <a:t>confirmation that </a:t>
            </a:r>
            <a:r>
              <a:rPr sz="4400" spc="-20" dirty="0">
                <a:solidFill>
                  <a:srgbClr val="F2F2F2"/>
                </a:solidFill>
              </a:rPr>
              <a:t>you are </a:t>
            </a:r>
            <a:r>
              <a:rPr sz="4400" spc="-15" dirty="0">
                <a:solidFill>
                  <a:srgbClr val="F2F2F2"/>
                </a:solidFill>
              </a:rPr>
              <a:t>ready </a:t>
            </a:r>
            <a:r>
              <a:rPr sz="4400" spc="-25" dirty="0">
                <a:solidFill>
                  <a:srgbClr val="F2F2F2"/>
                </a:solidFill>
              </a:rPr>
              <a:t>to </a:t>
            </a:r>
            <a:r>
              <a:rPr sz="4400" spc="-40" dirty="0">
                <a:solidFill>
                  <a:srgbClr val="F2F2F2"/>
                </a:solidFill>
              </a:rPr>
              <a:t>make  </a:t>
            </a:r>
            <a:r>
              <a:rPr sz="4400" dirty="0">
                <a:solidFill>
                  <a:srgbClr val="F2F2F2"/>
                </a:solidFill>
              </a:rPr>
              <a:t>a</a:t>
            </a:r>
            <a:r>
              <a:rPr sz="4400" spc="-5" dirty="0">
                <a:solidFill>
                  <a:srgbClr val="F2F2F2"/>
                </a:solidFill>
              </a:rPr>
              <a:t> </a:t>
            </a:r>
            <a:r>
              <a:rPr sz="4400" spc="-20" dirty="0">
                <a:solidFill>
                  <a:srgbClr val="F2F2F2"/>
                </a:solidFill>
              </a:rPr>
              <a:t>payment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50847" y="1828800"/>
            <a:ext cx="9750551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668" y="2002535"/>
            <a:ext cx="1141730" cy="300355"/>
          </a:xfrm>
          <a:custGeom>
            <a:avLst/>
            <a:gdLst/>
            <a:ahLst/>
            <a:cxnLst/>
            <a:rect l="l" t="t" r="r" b="b"/>
            <a:pathLst>
              <a:path w="1141729" h="300355">
                <a:moveTo>
                  <a:pt x="0" y="0"/>
                </a:moveTo>
                <a:lnTo>
                  <a:pt x="1141476" y="0"/>
                </a:lnTo>
                <a:lnTo>
                  <a:pt x="114147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16668" y="2002535"/>
            <a:ext cx="1141730" cy="300355"/>
          </a:xfrm>
          <a:custGeom>
            <a:avLst/>
            <a:gdLst/>
            <a:ahLst/>
            <a:cxnLst/>
            <a:rect l="l" t="t" r="r" b="b"/>
            <a:pathLst>
              <a:path w="1141729" h="300355">
                <a:moveTo>
                  <a:pt x="0" y="0"/>
                </a:moveTo>
                <a:lnTo>
                  <a:pt x="1141476" y="0"/>
                </a:lnTo>
                <a:lnTo>
                  <a:pt x="1141476" y="300227"/>
                </a:lnTo>
                <a:lnTo>
                  <a:pt x="0" y="30022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754" y="0"/>
            <a:ext cx="11664315" cy="2739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3650"/>
              </a:lnSpc>
              <a:spcBef>
                <a:spcPts val="100"/>
              </a:spcBef>
            </a:pP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By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choosing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 pay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with a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credit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card,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an additional 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2.</a:t>
            </a:r>
            <a:r>
              <a:rPr lang="en-US" sz="3200" spc="-5" dirty="0">
                <a:solidFill>
                  <a:srgbClr val="F2F2F2"/>
                </a:solidFill>
                <a:latin typeface="Calibri Light"/>
                <a:cs typeface="Calibri Light"/>
              </a:rPr>
              <a:t>9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5%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(minimum</a:t>
            </a:r>
            <a:r>
              <a:rPr sz="3200" b="0" spc="14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of</a:t>
            </a:r>
            <a:endParaRPr sz="3200" dirty="0">
              <a:latin typeface="Calibri Light"/>
              <a:cs typeface="Calibri Light"/>
            </a:endParaRPr>
          </a:p>
          <a:p>
            <a:pPr marL="12065" marR="5080" algn="ctr">
              <a:lnSpc>
                <a:spcPts val="3460"/>
              </a:lnSpc>
              <a:spcBef>
                <a:spcPts val="244"/>
              </a:spcBef>
              <a:tabLst>
                <a:tab pos="5900420" algn="l"/>
              </a:tabLst>
            </a:pP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$3)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will be added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</a:t>
            </a:r>
            <a:r>
              <a:rPr sz="3200" b="0" spc="7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your</a:t>
            </a:r>
            <a:r>
              <a:rPr sz="3200" b="0" spc="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payment.	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Click the </a:t>
            </a:r>
            <a:r>
              <a:rPr sz="3200" b="0" spc="-20" dirty="0">
                <a:solidFill>
                  <a:srgbClr val="A9D18E"/>
                </a:solidFill>
                <a:latin typeface="Calibri Light"/>
                <a:cs typeface="Calibri Light"/>
              </a:rPr>
              <a:t>Continue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button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if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you</a:t>
            </a:r>
            <a:r>
              <a:rPr sz="3200" b="0" spc="-110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are 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ready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 </a:t>
            </a:r>
            <a:r>
              <a:rPr sz="3200" b="0" spc="-30" dirty="0">
                <a:solidFill>
                  <a:srgbClr val="F2F2F2"/>
                </a:solidFill>
                <a:latin typeface="Calibri Light"/>
                <a:cs typeface="Calibri Light"/>
              </a:rPr>
              <a:t>make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your</a:t>
            </a:r>
            <a:r>
              <a:rPr sz="3200" b="0" spc="50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payment</a:t>
            </a:r>
            <a:endParaRPr sz="32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Calibri Light"/>
              <a:cs typeface="Calibri Light"/>
            </a:endParaRPr>
          </a:p>
          <a:p>
            <a:pPr marL="398145" marR="387350" algn="ctr">
              <a:lnSpc>
                <a:spcPts val="3460"/>
              </a:lnSpc>
            </a:pP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If </a:t>
            </a:r>
            <a:r>
              <a:rPr sz="3200" b="0" spc="-15" dirty="0">
                <a:solidFill>
                  <a:srgbClr val="F2F2F2"/>
                </a:solidFill>
                <a:latin typeface="Calibri Light"/>
                <a:cs typeface="Calibri Light"/>
              </a:rPr>
              <a:t>you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choose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to pay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with an </a:t>
            </a:r>
            <a:r>
              <a:rPr sz="3200" b="0" spc="-5" dirty="0">
                <a:solidFill>
                  <a:srgbClr val="F2F2F2"/>
                </a:solidFill>
                <a:latin typeface="Calibri Light"/>
                <a:cs typeface="Calibri Light"/>
              </a:rPr>
              <a:t>electronic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check,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there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will not be </a:t>
            </a:r>
            <a:r>
              <a:rPr sz="3200" b="0" spc="-20" dirty="0">
                <a:solidFill>
                  <a:srgbClr val="F2F2F2"/>
                </a:solidFill>
                <a:latin typeface="Calibri Light"/>
                <a:cs typeface="Calibri Light"/>
              </a:rPr>
              <a:t>any  </a:t>
            </a:r>
            <a:r>
              <a:rPr sz="3200" b="0" dirty="0">
                <a:solidFill>
                  <a:srgbClr val="F2F2F2"/>
                </a:solidFill>
                <a:latin typeface="Calibri Light"/>
                <a:cs typeface="Calibri Light"/>
              </a:rPr>
              <a:t>additional </a:t>
            </a:r>
            <a:r>
              <a:rPr sz="3200" b="0" spc="-25" dirty="0">
                <a:solidFill>
                  <a:srgbClr val="F2F2F2"/>
                </a:solidFill>
                <a:latin typeface="Calibri Light"/>
                <a:cs typeface="Calibri Light"/>
              </a:rPr>
              <a:t>fees</a:t>
            </a:r>
            <a:r>
              <a:rPr sz="3200" b="0" spc="5" dirty="0">
                <a:solidFill>
                  <a:srgbClr val="F2F2F2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F2F2F2"/>
                </a:solidFill>
                <a:latin typeface="Calibri Light"/>
                <a:cs typeface="Calibri Light"/>
              </a:rPr>
              <a:t>charged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620" y="2894076"/>
            <a:ext cx="11681458" cy="388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76559" y="2945892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60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76559" y="2945892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60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-2517"/>
            <a:ext cx="12034520" cy="1063020"/>
          </a:xfrm>
          <a:prstGeom prst="rect">
            <a:avLst/>
          </a:prstGeom>
        </p:spPr>
        <p:txBody>
          <a:bodyPr vert="horz" wrap="square" lIns="0" tIns="163739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F2F2F2"/>
                </a:solidFill>
              </a:rPr>
              <a:t>If </a:t>
            </a:r>
            <a:r>
              <a:rPr sz="3200" spc="-10" dirty="0">
                <a:solidFill>
                  <a:srgbClr val="F2F2F2"/>
                </a:solidFill>
              </a:rPr>
              <a:t>paying </a:t>
            </a:r>
            <a:r>
              <a:rPr sz="3200" dirty="0">
                <a:solidFill>
                  <a:srgbClr val="F2F2F2"/>
                </a:solidFill>
              </a:rPr>
              <a:t>with a </a:t>
            </a:r>
            <a:r>
              <a:rPr sz="3200" spc="-10" dirty="0">
                <a:solidFill>
                  <a:srgbClr val="F2F2F2"/>
                </a:solidFill>
              </a:rPr>
              <a:t>credit </a:t>
            </a:r>
            <a:r>
              <a:rPr sz="3200" spc="-20" dirty="0">
                <a:solidFill>
                  <a:srgbClr val="F2F2F2"/>
                </a:solidFill>
              </a:rPr>
              <a:t>card </a:t>
            </a:r>
            <a:r>
              <a:rPr sz="3200" dirty="0">
                <a:solidFill>
                  <a:srgbClr val="F2F2F2"/>
                </a:solidFill>
              </a:rPr>
              <a:t>a </a:t>
            </a:r>
            <a:r>
              <a:rPr sz="3200" spc="-10" dirty="0">
                <a:solidFill>
                  <a:srgbClr val="F2F2F2"/>
                </a:solidFill>
              </a:rPr>
              <a:t>confirmation page </a:t>
            </a:r>
            <a:r>
              <a:rPr sz="3200" dirty="0">
                <a:solidFill>
                  <a:srgbClr val="F2F2F2"/>
                </a:solidFill>
              </a:rPr>
              <a:t>will </a:t>
            </a:r>
            <a:r>
              <a:rPr sz="3200" spc="-10" dirty="0">
                <a:solidFill>
                  <a:srgbClr val="F2F2F2"/>
                </a:solidFill>
              </a:rPr>
              <a:t>come </a:t>
            </a:r>
            <a:r>
              <a:rPr sz="3200" dirty="0">
                <a:solidFill>
                  <a:srgbClr val="F2F2F2"/>
                </a:solidFill>
              </a:rPr>
              <a:t>up, if </a:t>
            </a:r>
            <a:r>
              <a:rPr sz="3200" spc="-15" dirty="0">
                <a:solidFill>
                  <a:srgbClr val="F2F2F2"/>
                </a:solidFill>
              </a:rPr>
              <a:t>you </a:t>
            </a:r>
            <a:r>
              <a:rPr sz="3200" spc="-10" dirty="0">
                <a:solidFill>
                  <a:srgbClr val="F2F2F2"/>
                </a:solidFill>
              </a:rPr>
              <a:t>agree  </a:t>
            </a:r>
            <a:r>
              <a:rPr sz="3200" spc="-20" dirty="0">
                <a:solidFill>
                  <a:srgbClr val="F2F2F2"/>
                </a:solidFill>
              </a:rPr>
              <a:t>to pay </a:t>
            </a:r>
            <a:r>
              <a:rPr sz="3200" dirty="0">
                <a:solidFill>
                  <a:srgbClr val="F2F2F2"/>
                </a:solidFill>
              </a:rPr>
              <a:t>the additional </a:t>
            </a:r>
            <a:r>
              <a:rPr sz="3200" spc="5" dirty="0">
                <a:solidFill>
                  <a:srgbClr val="F2F2F2"/>
                </a:solidFill>
              </a:rPr>
              <a:t>service </a:t>
            </a:r>
            <a:r>
              <a:rPr sz="3200" spc="-30" dirty="0">
                <a:solidFill>
                  <a:srgbClr val="F2F2F2"/>
                </a:solidFill>
              </a:rPr>
              <a:t>fee </a:t>
            </a:r>
            <a:r>
              <a:rPr sz="3200" spc="-5" dirty="0">
                <a:solidFill>
                  <a:srgbClr val="F2F2F2"/>
                </a:solidFill>
              </a:rPr>
              <a:t>of 2.</a:t>
            </a:r>
            <a:r>
              <a:rPr lang="en-US" sz="3200" spc="-5" dirty="0">
                <a:solidFill>
                  <a:srgbClr val="F2F2F2"/>
                </a:solidFill>
              </a:rPr>
              <a:t>9</a:t>
            </a:r>
            <a:r>
              <a:rPr sz="3200" spc="-5" dirty="0">
                <a:solidFill>
                  <a:srgbClr val="F2F2F2"/>
                </a:solidFill>
              </a:rPr>
              <a:t>5%, </a:t>
            </a:r>
            <a:r>
              <a:rPr sz="3200" dirty="0">
                <a:solidFill>
                  <a:srgbClr val="F2F2F2"/>
                </a:solidFill>
              </a:rPr>
              <a:t>then click</a:t>
            </a:r>
            <a:r>
              <a:rPr sz="3200" spc="90" dirty="0">
                <a:solidFill>
                  <a:srgbClr val="F2F2F2"/>
                </a:solidFill>
              </a:rPr>
              <a:t> </a:t>
            </a:r>
            <a:r>
              <a:rPr sz="3200" spc="-25" dirty="0">
                <a:solidFill>
                  <a:srgbClr val="A9D18E"/>
                </a:solidFill>
              </a:rPr>
              <a:t>Continue</a:t>
            </a:r>
            <a:r>
              <a:rPr sz="3200" spc="-25" dirty="0">
                <a:solidFill>
                  <a:srgbClr val="F2F2F2"/>
                </a:solidFill>
              </a:rPr>
              <a:t>.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216152" y="1472183"/>
            <a:ext cx="10119358" cy="5385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" y="2785872"/>
            <a:ext cx="12097511" cy="3939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5832" y="404248"/>
            <a:ext cx="107937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If </a:t>
            </a:r>
            <a:r>
              <a:rPr sz="2800" b="0" spc="-15" dirty="0">
                <a:solidFill>
                  <a:srgbClr val="F2F2F2"/>
                </a:solidFill>
                <a:latin typeface="Calibri"/>
                <a:cs typeface="Calibri"/>
              </a:rPr>
              <a:t>paying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with a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credit </a:t>
            </a:r>
            <a:r>
              <a:rPr sz="2800" b="0" spc="-20" dirty="0">
                <a:solidFill>
                  <a:srgbClr val="F2F2F2"/>
                </a:solidFill>
                <a:latin typeface="Calibri"/>
                <a:cs typeface="Calibri"/>
              </a:rPr>
              <a:t>card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a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second </a:t>
            </a:r>
            <a:r>
              <a:rPr sz="2800" b="0" spc="-15" dirty="0">
                <a:solidFill>
                  <a:srgbClr val="F2F2F2"/>
                </a:solidFill>
                <a:latin typeface="Calibri"/>
                <a:cs typeface="Calibri"/>
              </a:rPr>
              <a:t>confirmation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page will come up, if </a:t>
            </a:r>
            <a:r>
              <a:rPr sz="2800" b="0" spc="-20" dirty="0">
                <a:solidFill>
                  <a:srgbClr val="F2F2F2"/>
                </a:solidFill>
                <a:latin typeface="Calibri"/>
                <a:cs typeface="Calibri"/>
              </a:rPr>
              <a:t>you  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agree </a:t>
            </a:r>
            <a:r>
              <a:rPr sz="2800" b="0" spc="-15" dirty="0">
                <a:solidFill>
                  <a:srgbClr val="F2F2F2"/>
                </a:solidFill>
                <a:latin typeface="Calibri"/>
                <a:cs typeface="Calibri"/>
              </a:rPr>
              <a:t>to </a:t>
            </a:r>
            <a:r>
              <a:rPr sz="2800" b="0" spc="-20" dirty="0">
                <a:solidFill>
                  <a:srgbClr val="F2F2F2"/>
                </a:solidFill>
                <a:latin typeface="Calibri"/>
                <a:cs typeface="Calibri"/>
              </a:rPr>
              <a:t>pay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the additional service </a:t>
            </a:r>
            <a:r>
              <a:rPr sz="2800" b="0" spc="-30" dirty="0">
                <a:solidFill>
                  <a:srgbClr val="F2F2F2"/>
                </a:solidFill>
                <a:latin typeface="Calibri"/>
                <a:cs typeface="Calibri"/>
              </a:rPr>
              <a:t>fee 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of 2.</a:t>
            </a:r>
            <a:r>
              <a:rPr lang="en-US" sz="2800" spc="-5" dirty="0">
                <a:solidFill>
                  <a:srgbClr val="F2F2F2"/>
                </a:solidFill>
                <a:latin typeface="Calibri"/>
                <a:cs typeface="Calibri"/>
              </a:rPr>
              <a:t>9</a:t>
            </a:r>
            <a:r>
              <a:rPr sz="2800" b="0" spc="-5" dirty="0">
                <a:solidFill>
                  <a:srgbClr val="F2F2F2"/>
                </a:solidFill>
                <a:latin typeface="Calibri"/>
                <a:cs typeface="Calibri"/>
              </a:rPr>
              <a:t>5%, then click</a:t>
            </a:r>
            <a:r>
              <a:rPr sz="2800" b="0" spc="165" dirty="0">
                <a:solidFill>
                  <a:srgbClr val="F2F2F2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A9D18E"/>
                </a:solidFill>
                <a:latin typeface="Calibri"/>
                <a:cs typeface="Calibri"/>
              </a:rPr>
              <a:t>Continue</a:t>
            </a:r>
            <a:r>
              <a:rPr sz="2800" b="0" spc="-10" dirty="0">
                <a:solidFill>
                  <a:srgbClr val="F2F2F2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5414" y="94352"/>
            <a:ext cx="6819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2F2F2"/>
                </a:solidFill>
              </a:rPr>
              <a:t>Enter credit </a:t>
            </a:r>
            <a:r>
              <a:rPr sz="2800" spc="-20" dirty="0">
                <a:solidFill>
                  <a:srgbClr val="F2F2F2"/>
                </a:solidFill>
              </a:rPr>
              <a:t>card </a:t>
            </a:r>
            <a:r>
              <a:rPr sz="2800" spc="-15" dirty="0">
                <a:solidFill>
                  <a:srgbClr val="F2F2F2"/>
                </a:solidFill>
              </a:rPr>
              <a:t>information </a:t>
            </a:r>
            <a:r>
              <a:rPr sz="2800" spc="-5" dirty="0">
                <a:solidFill>
                  <a:srgbClr val="F2F2F2"/>
                </a:solidFill>
              </a:rPr>
              <a:t>and </a:t>
            </a:r>
            <a:r>
              <a:rPr sz="2800" spc="-10" dirty="0">
                <a:solidFill>
                  <a:srgbClr val="F2F2F2"/>
                </a:solidFill>
              </a:rPr>
              <a:t>click</a:t>
            </a:r>
            <a:r>
              <a:rPr sz="2800" spc="55" dirty="0">
                <a:solidFill>
                  <a:srgbClr val="F2F2F2"/>
                </a:solidFill>
              </a:rPr>
              <a:t> </a:t>
            </a:r>
            <a:r>
              <a:rPr sz="2800" spc="-25" dirty="0">
                <a:solidFill>
                  <a:srgbClr val="A9D18E"/>
                </a:solidFill>
              </a:rPr>
              <a:t>Continue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598420" y="903732"/>
            <a:ext cx="6929627" cy="5873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5437" y="146626"/>
            <a:ext cx="11089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2F2F2"/>
                </a:solidFill>
              </a:rPr>
              <a:t>Check the </a:t>
            </a:r>
            <a:r>
              <a:rPr sz="2800" spc="-25" dirty="0">
                <a:solidFill>
                  <a:srgbClr val="F2F2F2"/>
                </a:solidFill>
              </a:rPr>
              <a:t>box </a:t>
            </a:r>
            <a:r>
              <a:rPr sz="2800" spc="-15" dirty="0">
                <a:solidFill>
                  <a:srgbClr val="F2F2F2"/>
                </a:solidFill>
              </a:rPr>
              <a:t>to agree to </a:t>
            </a:r>
            <a:r>
              <a:rPr sz="2800" spc="-5" dirty="0">
                <a:solidFill>
                  <a:srgbClr val="F2F2F2"/>
                </a:solidFill>
              </a:rPr>
              <a:t>the </a:t>
            </a:r>
            <a:r>
              <a:rPr sz="2800" spc="-55" dirty="0">
                <a:solidFill>
                  <a:srgbClr val="F2F2F2"/>
                </a:solidFill>
              </a:rPr>
              <a:t>Terms </a:t>
            </a:r>
            <a:r>
              <a:rPr sz="2800" spc="-5" dirty="0">
                <a:solidFill>
                  <a:srgbClr val="F2F2F2"/>
                </a:solidFill>
              </a:rPr>
              <a:t>and Conditions and </a:t>
            </a:r>
            <a:r>
              <a:rPr sz="2800" spc="-10" dirty="0">
                <a:solidFill>
                  <a:srgbClr val="F2F2F2"/>
                </a:solidFill>
              </a:rPr>
              <a:t>click </a:t>
            </a:r>
            <a:r>
              <a:rPr sz="2800" spc="-20" dirty="0">
                <a:solidFill>
                  <a:srgbClr val="C5E0B4"/>
                </a:solidFill>
              </a:rPr>
              <a:t>Submit</a:t>
            </a:r>
            <a:r>
              <a:rPr sz="2800" spc="195" dirty="0">
                <a:solidFill>
                  <a:srgbClr val="C5E0B4"/>
                </a:solidFill>
              </a:rPr>
              <a:t> </a:t>
            </a:r>
            <a:r>
              <a:rPr sz="2800" spc="-45" dirty="0">
                <a:solidFill>
                  <a:srgbClr val="C5E0B4"/>
                </a:solidFill>
              </a:rPr>
              <a:t>Payment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650235" y="655320"/>
            <a:ext cx="6501383" cy="620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5396" y="4024884"/>
            <a:ext cx="1122045" cy="189230"/>
          </a:xfrm>
          <a:custGeom>
            <a:avLst/>
            <a:gdLst/>
            <a:ahLst/>
            <a:cxnLst/>
            <a:rect l="l" t="t" r="r" b="b"/>
            <a:pathLst>
              <a:path w="1122045" h="189229">
                <a:moveTo>
                  <a:pt x="0" y="0"/>
                </a:moveTo>
                <a:lnTo>
                  <a:pt x="1121663" y="0"/>
                </a:lnTo>
                <a:lnTo>
                  <a:pt x="1121663" y="188976"/>
                </a:lnTo>
                <a:lnTo>
                  <a:pt x="0" y="1889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5396" y="4024884"/>
            <a:ext cx="1122045" cy="189230"/>
          </a:xfrm>
          <a:custGeom>
            <a:avLst/>
            <a:gdLst/>
            <a:ahLst/>
            <a:cxnLst/>
            <a:rect l="l" t="t" r="r" b="b"/>
            <a:pathLst>
              <a:path w="1122045" h="189229">
                <a:moveTo>
                  <a:pt x="0" y="0"/>
                </a:moveTo>
                <a:lnTo>
                  <a:pt x="1121663" y="0"/>
                </a:lnTo>
                <a:lnTo>
                  <a:pt x="1121663" y="188976"/>
                </a:lnTo>
                <a:lnTo>
                  <a:pt x="0" y="18897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11826875" cy="12636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  <a:tabLst>
                <a:tab pos="3804285" algn="l"/>
                <a:tab pos="8989695" algn="l"/>
              </a:tabLst>
            </a:pPr>
            <a:r>
              <a:rPr spc="-50" dirty="0"/>
              <a:t>Your </a:t>
            </a:r>
            <a:r>
              <a:rPr spc="-10" dirty="0"/>
              <a:t>receipt </a:t>
            </a:r>
            <a:r>
              <a:rPr spc="-5" dirty="0"/>
              <a:t>will </a:t>
            </a:r>
            <a:r>
              <a:rPr spc="-40" dirty="0"/>
              <a:t>appear, </a:t>
            </a:r>
            <a:r>
              <a:rPr spc="-5" dirty="0"/>
              <a:t>if </a:t>
            </a:r>
            <a:r>
              <a:rPr spc="-15" dirty="0"/>
              <a:t>you </a:t>
            </a:r>
            <a:r>
              <a:rPr spc="-10" dirty="0"/>
              <a:t>would </a:t>
            </a:r>
            <a:r>
              <a:rPr spc="-25" dirty="0"/>
              <a:t>like </a:t>
            </a:r>
            <a:r>
              <a:rPr spc="-10" dirty="0"/>
              <a:t>to print your receipt, </a:t>
            </a:r>
            <a:r>
              <a:rPr spc="-5" dirty="0"/>
              <a:t>click </a:t>
            </a:r>
            <a:r>
              <a:rPr dirty="0"/>
              <a:t>the </a:t>
            </a:r>
            <a:r>
              <a:rPr spc="-25" dirty="0">
                <a:solidFill>
                  <a:srgbClr val="C5E0B4"/>
                </a:solidFill>
              </a:rPr>
              <a:t>Print  </a:t>
            </a:r>
            <a:r>
              <a:rPr spc="-10" dirty="0"/>
              <a:t>button, </a:t>
            </a:r>
            <a:r>
              <a:rPr spc="-5" dirty="0"/>
              <a:t>if </a:t>
            </a:r>
            <a:r>
              <a:rPr dirty="0"/>
              <a:t>not</a:t>
            </a:r>
            <a:r>
              <a:rPr spc="-5" dirty="0"/>
              <a:t> click</a:t>
            </a:r>
            <a:r>
              <a:rPr dirty="0"/>
              <a:t> </a:t>
            </a:r>
            <a:r>
              <a:rPr spc="-20" dirty="0">
                <a:solidFill>
                  <a:srgbClr val="7A34AE"/>
                </a:solidFill>
              </a:rPr>
              <a:t>Close</a:t>
            </a:r>
            <a:r>
              <a:rPr spc="-20" dirty="0"/>
              <a:t>.	</a:t>
            </a:r>
            <a:r>
              <a:rPr spc="-20" dirty="0">
                <a:solidFill>
                  <a:srgbClr val="FFFF00"/>
                </a:solidFill>
              </a:rPr>
              <a:t>Please </a:t>
            </a:r>
            <a:r>
              <a:rPr spc="-40" dirty="0">
                <a:solidFill>
                  <a:srgbClr val="FFFF00"/>
                </a:solidFill>
              </a:rPr>
              <a:t>keep </a:t>
            </a:r>
            <a:r>
              <a:rPr dirty="0">
                <a:solidFill>
                  <a:srgbClr val="FFFF00"/>
                </a:solidFill>
              </a:rPr>
              <a:t>a </a:t>
            </a:r>
            <a:r>
              <a:rPr spc="-25" dirty="0">
                <a:solidFill>
                  <a:srgbClr val="FFFF00"/>
                </a:solidFill>
              </a:rPr>
              <a:t>copy </a:t>
            </a:r>
            <a:r>
              <a:rPr spc="-10" dirty="0">
                <a:solidFill>
                  <a:srgbClr val="FFFF00"/>
                </a:solidFill>
              </a:rPr>
              <a:t>of</a:t>
            </a:r>
            <a:r>
              <a:rPr spc="-180" dirty="0">
                <a:solidFill>
                  <a:srgbClr val="FFFF00"/>
                </a:solidFill>
              </a:rPr>
              <a:t> </a:t>
            </a:r>
            <a:r>
              <a:rPr spc="-25" dirty="0">
                <a:solidFill>
                  <a:srgbClr val="FFFF00"/>
                </a:solidFill>
              </a:rPr>
              <a:t>your</a:t>
            </a:r>
            <a:r>
              <a:rPr spc="-40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receipt.	</a:t>
            </a:r>
            <a:r>
              <a:rPr spc="-80" dirty="0">
                <a:solidFill>
                  <a:srgbClr val="FFFF00"/>
                </a:solidFill>
              </a:rPr>
              <a:t>You </a:t>
            </a:r>
            <a:r>
              <a:rPr spc="-15" dirty="0">
                <a:solidFill>
                  <a:srgbClr val="FFFF00"/>
                </a:solidFill>
              </a:rPr>
              <a:t>will </a:t>
            </a:r>
            <a:r>
              <a:rPr spc="-10" dirty="0">
                <a:solidFill>
                  <a:srgbClr val="FFFF00"/>
                </a:solidFill>
              </a:rPr>
              <a:t>not </a:t>
            </a:r>
            <a:r>
              <a:rPr spc="-15" dirty="0">
                <a:solidFill>
                  <a:srgbClr val="FFFF00"/>
                </a:solidFill>
              </a:rPr>
              <a:t>be</a:t>
            </a:r>
            <a:r>
              <a:rPr spc="-190" dirty="0">
                <a:solidFill>
                  <a:srgbClr val="FFFF00"/>
                </a:solidFill>
              </a:rPr>
              <a:t> </a:t>
            </a:r>
            <a:r>
              <a:rPr spc="-15" dirty="0">
                <a:solidFill>
                  <a:srgbClr val="FFFF00"/>
                </a:solidFill>
              </a:rPr>
              <a:t>able  </a:t>
            </a:r>
            <a:r>
              <a:rPr spc="-20" dirty="0">
                <a:solidFill>
                  <a:srgbClr val="FFFF00"/>
                </a:solidFill>
              </a:rPr>
              <a:t>to </a:t>
            </a:r>
            <a:r>
              <a:rPr spc="-15" dirty="0">
                <a:solidFill>
                  <a:srgbClr val="FFFF00"/>
                </a:solidFill>
              </a:rPr>
              <a:t>view </a:t>
            </a:r>
            <a:r>
              <a:rPr spc="-20" dirty="0">
                <a:solidFill>
                  <a:srgbClr val="FFFF00"/>
                </a:solidFill>
              </a:rPr>
              <a:t>your deposit </a:t>
            </a:r>
            <a:r>
              <a:rPr spc="-10" dirty="0">
                <a:solidFill>
                  <a:srgbClr val="FFFF00"/>
                </a:solidFill>
              </a:rPr>
              <a:t>on </a:t>
            </a:r>
            <a:r>
              <a:rPr spc="-25" dirty="0">
                <a:solidFill>
                  <a:srgbClr val="FFFF00"/>
                </a:solidFill>
              </a:rPr>
              <a:t>your</a:t>
            </a:r>
            <a:r>
              <a:rPr spc="-295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account</a:t>
            </a:r>
          </a:p>
        </p:txBody>
      </p:sp>
      <p:sp>
        <p:nvSpPr>
          <p:cNvPr id="3" name="object 3"/>
          <p:cNvSpPr/>
          <p:nvPr/>
        </p:nvSpPr>
        <p:spPr>
          <a:xfrm>
            <a:off x="3067811" y="1639824"/>
            <a:ext cx="5708903" cy="5218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083" y="130035"/>
            <a:ext cx="64135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Go </a:t>
            </a:r>
            <a:r>
              <a:rPr sz="4400" spc="-35" dirty="0"/>
              <a:t>to </a:t>
            </a:r>
            <a:r>
              <a:rPr sz="4400" spc="-20" dirty="0"/>
              <a:t>the </a:t>
            </a:r>
            <a:r>
              <a:rPr sz="4400" spc="-70" dirty="0"/>
              <a:t>Tuition </a:t>
            </a:r>
            <a:r>
              <a:rPr sz="4400" spc="-25" dirty="0"/>
              <a:t>and </a:t>
            </a:r>
            <a:r>
              <a:rPr sz="4400" spc="-20" dirty="0"/>
              <a:t>Aid</a:t>
            </a:r>
            <a:r>
              <a:rPr sz="4400" spc="-390" dirty="0"/>
              <a:t> </a:t>
            </a:r>
            <a:r>
              <a:rPr sz="4400" spc="-140" dirty="0"/>
              <a:t>Tab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79676" y="821436"/>
            <a:ext cx="9169907" cy="5807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9503" y="1405127"/>
            <a:ext cx="286385" cy="3533775"/>
          </a:xfrm>
          <a:custGeom>
            <a:avLst/>
            <a:gdLst/>
            <a:ahLst/>
            <a:cxnLst/>
            <a:rect l="l" t="t" r="r" b="b"/>
            <a:pathLst>
              <a:path w="286385" h="3533775">
                <a:moveTo>
                  <a:pt x="286270" y="0"/>
                </a:moveTo>
                <a:lnTo>
                  <a:pt x="0" y="3533711"/>
                </a:lnTo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8637" y="4891636"/>
            <a:ext cx="227965" cy="237490"/>
          </a:xfrm>
          <a:custGeom>
            <a:avLst/>
            <a:gdLst/>
            <a:ahLst/>
            <a:cxnLst/>
            <a:rect l="l" t="t" r="r" b="b"/>
            <a:pathLst>
              <a:path w="227964" h="237489">
                <a:moveTo>
                  <a:pt x="0" y="0"/>
                </a:moveTo>
                <a:lnTo>
                  <a:pt x="95478" y="237083"/>
                </a:lnTo>
                <a:lnTo>
                  <a:pt x="227850" y="1845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058" y="0"/>
            <a:ext cx="11506200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03885" marR="5080" indent="-591820">
              <a:lnSpc>
                <a:spcPts val="3130"/>
              </a:lnSpc>
              <a:spcBef>
                <a:spcPts val="500"/>
              </a:spcBef>
              <a:tabLst>
                <a:tab pos="2611120" algn="l"/>
                <a:tab pos="8391525" algn="l"/>
              </a:tabLst>
            </a:pPr>
            <a:r>
              <a:rPr spc="-70" dirty="0">
                <a:solidFill>
                  <a:srgbClr val="F2F2F2"/>
                </a:solidFill>
              </a:rPr>
              <a:t>You </a:t>
            </a:r>
            <a:r>
              <a:rPr spc="-5" dirty="0">
                <a:solidFill>
                  <a:srgbClr val="F2F2F2"/>
                </a:solidFill>
              </a:rPr>
              <a:t>will </a:t>
            </a:r>
            <a:r>
              <a:rPr spc="-10" dirty="0">
                <a:solidFill>
                  <a:srgbClr val="F2F2F2"/>
                </a:solidFill>
              </a:rPr>
              <a:t>receive </a:t>
            </a:r>
            <a:r>
              <a:rPr dirty="0">
                <a:solidFill>
                  <a:srgbClr val="F2F2F2"/>
                </a:solidFill>
              </a:rPr>
              <a:t>a </a:t>
            </a:r>
            <a:r>
              <a:rPr spc="-10" dirty="0">
                <a:solidFill>
                  <a:srgbClr val="F2F2F2"/>
                </a:solidFill>
              </a:rPr>
              <a:t>confirmation </a:t>
            </a:r>
            <a:r>
              <a:rPr spc="-5" dirty="0">
                <a:solidFill>
                  <a:srgbClr val="F2F2F2"/>
                </a:solidFill>
              </a:rPr>
              <a:t>email that </a:t>
            </a:r>
            <a:r>
              <a:rPr spc="-10" dirty="0">
                <a:solidFill>
                  <a:srgbClr val="F2F2F2"/>
                </a:solidFill>
              </a:rPr>
              <a:t>looks</a:t>
            </a:r>
            <a:r>
              <a:rPr spc="105" dirty="0">
                <a:solidFill>
                  <a:srgbClr val="F2F2F2"/>
                </a:solidFill>
              </a:rPr>
              <a:t> </a:t>
            </a:r>
            <a:r>
              <a:rPr spc="-25" dirty="0">
                <a:solidFill>
                  <a:srgbClr val="F2F2F2"/>
                </a:solidFill>
              </a:rPr>
              <a:t>like</a:t>
            </a:r>
            <a:r>
              <a:rPr dirty="0">
                <a:solidFill>
                  <a:srgbClr val="F2F2F2"/>
                </a:solidFill>
              </a:rPr>
              <a:t> this.	</a:t>
            </a:r>
            <a:r>
              <a:rPr spc="-20" dirty="0">
                <a:solidFill>
                  <a:srgbClr val="FFFF00"/>
                </a:solidFill>
              </a:rPr>
              <a:t>Please </a:t>
            </a:r>
            <a:r>
              <a:rPr spc="-45" dirty="0">
                <a:solidFill>
                  <a:srgbClr val="FFFF00"/>
                </a:solidFill>
              </a:rPr>
              <a:t>keep </a:t>
            </a:r>
            <a:r>
              <a:rPr dirty="0">
                <a:solidFill>
                  <a:srgbClr val="FFFF00"/>
                </a:solidFill>
              </a:rPr>
              <a:t>a </a:t>
            </a:r>
            <a:r>
              <a:rPr spc="-25" dirty="0">
                <a:solidFill>
                  <a:srgbClr val="FFFF00"/>
                </a:solidFill>
              </a:rPr>
              <a:t>copy</a:t>
            </a:r>
            <a:r>
              <a:rPr spc="-24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of  </a:t>
            </a:r>
            <a:r>
              <a:rPr spc="-25" dirty="0">
                <a:solidFill>
                  <a:srgbClr val="FFFF00"/>
                </a:solidFill>
              </a:rPr>
              <a:t>your</a:t>
            </a:r>
            <a:r>
              <a:rPr spc="-40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receipt.	</a:t>
            </a:r>
            <a:r>
              <a:rPr spc="-80" dirty="0">
                <a:solidFill>
                  <a:srgbClr val="FFFF00"/>
                </a:solidFill>
              </a:rPr>
              <a:t>You </a:t>
            </a:r>
            <a:r>
              <a:rPr spc="-15" dirty="0">
                <a:solidFill>
                  <a:srgbClr val="FFFF00"/>
                </a:solidFill>
              </a:rPr>
              <a:t>will </a:t>
            </a:r>
            <a:r>
              <a:rPr spc="-10" dirty="0">
                <a:solidFill>
                  <a:srgbClr val="FFFF00"/>
                </a:solidFill>
              </a:rPr>
              <a:t>not </a:t>
            </a:r>
            <a:r>
              <a:rPr spc="-15" dirty="0">
                <a:solidFill>
                  <a:srgbClr val="FFFF00"/>
                </a:solidFill>
              </a:rPr>
              <a:t>be able </a:t>
            </a:r>
            <a:r>
              <a:rPr spc="-20" dirty="0">
                <a:solidFill>
                  <a:srgbClr val="FFFF00"/>
                </a:solidFill>
              </a:rPr>
              <a:t>to </a:t>
            </a:r>
            <a:r>
              <a:rPr spc="-15" dirty="0">
                <a:solidFill>
                  <a:srgbClr val="FFFF00"/>
                </a:solidFill>
              </a:rPr>
              <a:t>view </a:t>
            </a:r>
            <a:r>
              <a:rPr spc="-25" dirty="0">
                <a:solidFill>
                  <a:srgbClr val="FFFF00"/>
                </a:solidFill>
              </a:rPr>
              <a:t>your </a:t>
            </a:r>
            <a:r>
              <a:rPr spc="-20" dirty="0">
                <a:solidFill>
                  <a:srgbClr val="FFFF00"/>
                </a:solidFill>
              </a:rPr>
              <a:t>deposit </a:t>
            </a:r>
            <a:r>
              <a:rPr spc="-10" dirty="0">
                <a:solidFill>
                  <a:srgbClr val="FFFF00"/>
                </a:solidFill>
              </a:rPr>
              <a:t>on </a:t>
            </a:r>
            <a:r>
              <a:rPr spc="-20" dirty="0">
                <a:solidFill>
                  <a:srgbClr val="FFFF00"/>
                </a:solidFill>
              </a:rPr>
              <a:t>your</a:t>
            </a:r>
            <a:r>
              <a:rPr spc="-459" dirty="0">
                <a:solidFill>
                  <a:srgbClr val="FFFF00"/>
                </a:solidFill>
              </a:rPr>
              <a:t> </a:t>
            </a:r>
            <a:r>
              <a:rPr spc="-30" dirty="0">
                <a:solidFill>
                  <a:srgbClr val="FFFF00"/>
                </a:solidFill>
              </a:rPr>
              <a:t>account</a:t>
            </a:r>
          </a:p>
        </p:txBody>
      </p:sp>
      <p:sp>
        <p:nvSpPr>
          <p:cNvPr id="3" name="object 3"/>
          <p:cNvSpPr/>
          <p:nvPr/>
        </p:nvSpPr>
        <p:spPr>
          <a:xfrm>
            <a:off x="3505200" y="726948"/>
            <a:ext cx="5731763" cy="6131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1990" y="2488374"/>
            <a:ext cx="26949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5" dirty="0"/>
              <a:t>THE</a:t>
            </a:r>
            <a:r>
              <a:rPr sz="6000" spc="-185" dirty="0"/>
              <a:t> </a:t>
            </a:r>
            <a:r>
              <a:rPr sz="6000" spc="-35" dirty="0"/>
              <a:t>END</a:t>
            </a:r>
            <a:endParaRPr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942" y="156739"/>
            <a:ext cx="9802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Click </a:t>
            </a:r>
            <a:r>
              <a:rPr sz="4400" spc="-15" dirty="0"/>
              <a:t>on </a:t>
            </a:r>
            <a:r>
              <a:rPr sz="4400" u="heavy" spc="-30" dirty="0">
                <a:uFill>
                  <a:solidFill>
                    <a:srgbClr val="FFFFFF"/>
                  </a:solidFill>
                </a:uFill>
              </a:rPr>
              <a:t>View </a:t>
            </a:r>
            <a:r>
              <a:rPr sz="4400" u="heavy" spc="-40" dirty="0">
                <a:uFill>
                  <a:solidFill>
                    <a:srgbClr val="FFFFFF"/>
                  </a:solidFill>
                </a:uFill>
              </a:rPr>
              <a:t>your </a:t>
            </a:r>
            <a:r>
              <a:rPr sz="4400" u="heavy" spc="-60" dirty="0">
                <a:uFill>
                  <a:solidFill>
                    <a:srgbClr val="FFFFFF"/>
                  </a:solidFill>
                </a:uFill>
              </a:rPr>
              <a:t>statement </a:t>
            </a:r>
            <a:r>
              <a:rPr sz="4400" u="heavy" spc="-15" dirty="0">
                <a:uFill>
                  <a:solidFill>
                    <a:srgbClr val="FFFFFF"/>
                  </a:solidFill>
                </a:uFill>
              </a:rPr>
              <a:t>or </a:t>
            </a:r>
            <a:r>
              <a:rPr sz="4400" u="heavy" spc="-50" dirty="0">
                <a:uFill>
                  <a:solidFill>
                    <a:srgbClr val="FFFFFF"/>
                  </a:solidFill>
                </a:uFill>
              </a:rPr>
              <a:t>pay </a:t>
            </a:r>
            <a:r>
              <a:rPr sz="4400" u="heavy" spc="-45" dirty="0">
                <a:uFill>
                  <a:solidFill>
                    <a:srgbClr val="FFFFFF"/>
                  </a:solidFill>
                </a:uFill>
              </a:rPr>
              <a:t>your</a:t>
            </a:r>
            <a:r>
              <a:rPr sz="4400" u="heavy" spc="-50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4400" u="heavy" spc="-20" dirty="0">
                <a:uFill>
                  <a:solidFill>
                    <a:srgbClr val="FFFFFF"/>
                  </a:solidFill>
                </a:uFill>
              </a:rPr>
              <a:t>bill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733789" y="1261110"/>
            <a:ext cx="1506855" cy="1927225"/>
          </a:xfrm>
          <a:custGeom>
            <a:avLst/>
            <a:gdLst/>
            <a:ahLst/>
            <a:cxnLst/>
            <a:rect l="l" t="t" r="r" b="b"/>
            <a:pathLst>
              <a:path w="1506854" h="1927225">
                <a:moveTo>
                  <a:pt x="1506524" y="0"/>
                </a:moveTo>
                <a:lnTo>
                  <a:pt x="0" y="1926755"/>
                </a:lnTo>
              </a:path>
            </a:pathLst>
          </a:custGeom>
          <a:ln w="38100">
            <a:solidFill>
              <a:srgbClr val="385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5127" y="3137659"/>
            <a:ext cx="115570" cy="125730"/>
          </a:xfrm>
          <a:custGeom>
            <a:avLst/>
            <a:gdLst/>
            <a:ahLst/>
            <a:cxnLst/>
            <a:rect l="l" t="t" r="r" b="b"/>
            <a:pathLst>
              <a:path w="115570" h="125729">
                <a:moveTo>
                  <a:pt x="25374" y="0"/>
                </a:moveTo>
                <a:lnTo>
                  <a:pt x="0" y="125247"/>
                </a:lnTo>
                <a:lnTo>
                  <a:pt x="115417" y="70396"/>
                </a:lnTo>
                <a:lnTo>
                  <a:pt x="25374" y="0"/>
                </a:lnTo>
                <a:close/>
              </a:path>
            </a:pathLst>
          </a:custGeom>
          <a:solidFill>
            <a:srgbClr val="385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2392" y="1130808"/>
            <a:ext cx="8962643" cy="5676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9487" y="868680"/>
            <a:ext cx="601345" cy="3683635"/>
          </a:xfrm>
          <a:custGeom>
            <a:avLst/>
            <a:gdLst/>
            <a:ahLst/>
            <a:cxnLst/>
            <a:rect l="l" t="t" r="r" b="b"/>
            <a:pathLst>
              <a:path w="601345" h="3683635">
                <a:moveTo>
                  <a:pt x="601065" y="0"/>
                </a:moveTo>
                <a:lnTo>
                  <a:pt x="0" y="3683292"/>
                </a:lnTo>
              </a:path>
            </a:pathLst>
          </a:custGeom>
          <a:ln w="57911">
            <a:solidFill>
              <a:srgbClr val="2E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8413" y="4509411"/>
            <a:ext cx="172085" cy="186055"/>
          </a:xfrm>
          <a:custGeom>
            <a:avLst/>
            <a:gdLst/>
            <a:ahLst/>
            <a:cxnLst/>
            <a:rect l="l" t="t" r="r" b="b"/>
            <a:pathLst>
              <a:path w="172085" h="186054">
                <a:moveTo>
                  <a:pt x="0" y="0"/>
                </a:moveTo>
                <a:lnTo>
                  <a:pt x="57759" y="185458"/>
                </a:lnTo>
                <a:lnTo>
                  <a:pt x="171475" y="27978"/>
                </a:lnTo>
                <a:lnTo>
                  <a:pt x="0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502" y="44777"/>
            <a:ext cx="1150493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788920" marR="5080" indent="-2776855">
              <a:lnSpc>
                <a:spcPts val="5180"/>
              </a:lnSpc>
              <a:spcBef>
                <a:spcPts val="755"/>
              </a:spcBef>
            </a:pPr>
            <a:r>
              <a:rPr sz="4800" spc="-75" dirty="0"/>
              <a:t>Welcome </a:t>
            </a:r>
            <a:r>
              <a:rPr sz="4800" spc="-35" dirty="0"/>
              <a:t>to </a:t>
            </a:r>
            <a:r>
              <a:rPr sz="4800" spc="-20" dirty="0"/>
              <a:t>the </a:t>
            </a:r>
            <a:r>
              <a:rPr sz="4800" spc="-60" dirty="0"/>
              <a:t>Statement </a:t>
            </a:r>
            <a:r>
              <a:rPr sz="4800" spc="-25" dirty="0"/>
              <a:t>and </a:t>
            </a:r>
            <a:r>
              <a:rPr sz="4800" spc="-80" dirty="0"/>
              <a:t>Payment</a:t>
            </a:r>
            <a:r>
              <a:rPr sz="4800" spc="-365" dirty="0"/>
              <a:t> </a:t>
            </a:r>
            <a:r>
              <a:rPr sz="4800" spc="-55" dirty="0"/>
              <a:t>Center  </a:t>
            </a:r>
            <a:r>
              <a:rPr sz="4800" spc="-25" dirty="0"/>
              <a:t>Click </a:t>
            </a:r>
            <a:r>
              <a:rPr sz="4800" spc="-20" dirty="0"/>
              <a:t>on the </a:t>
            </a:r>
            <a:r>
              <a:rPr sz="4800" spc="-35" dirty="0"/>
              <a:t>Deposits</a:t>
            </a:r>
            <a:r>
              <a:rPr sz="4800" spc="-295" dirty="0"/>
              <a:t> </a:t>
            </a:r>
            <a:r>
              <a:rPr sz="4800" spc="-40" dirty="0"/>
              <a:t>tab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49352" y="1533144"/>
            <a:ext cx="12042648" cy="5247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775" y="1357883"/>
            <a:ext cx="1971675" cy="946150"/>
          </a:xfrm>
          <a:custGeom>
            <a:avLst/>
            <a:gdLst/>
            <a:ahLst/>
            <a:cxnLst/>
            <a:rect l="l" t="t" r="r" b="b"/>
            <a:pathLst>
              <a:path w="1971675" h="946150">
                <a:moveTo>
                  <a:pt x="1971649" y="0"/>
                </a:moveTo>
                <a:lnTo>
                  <a:pt x="0" y="946035"/>
                </a:lnTo>
              </a:path>
            </a:pathLst>
          </a:custGeom>
          <a:ln w="57911">
            <a:solidFill>
              <a:srgbClr val="2E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0249" y="2213068"/>
            <a:ext cx="194310" cy="156845"/>
          </a:xfrm>
          <a:custGeom>
            <a:avLst/>
            <a:gdLst/>
            <a:ahLst/>
            <a:cxnLst/>
            <a:rect l="l" t="t" r="r" b="b"/>
            <a:pathLst>
              <a:path w="194310" h="156844">
                <a:moveTo>
                  <a:pt x="119049" y="0"/>
                </a:moveTo>
                <a:lnTo>
                  <a:pt x="0" y="153479"/>
                </a:lnTo>
                <a:lnTo>
                  <a:pt x="194221" y="156629"/>
                </a:lnTo>
                <a:lnTo>
                  <a:pt x="119049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645" y="181381"/>
            <a:ext cx="6886575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algn="ctr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2F2F2"/>
                </a:solidFill>
              </a:rPr>
              <a:t>Select Summer </a:t>
            </a:r>
            <a:r>
              <a:rPr sz="3200" spc="-5" dirty="0">
                <a:solidFill>
                  <a:srgbClr val="F2F2F2"/>
                </a:solidFill>
              </a:rPr>
              <a:t>Intercession </a:t>
            </a:r>
            <a:r>
              <a:rPr sz="3200" spc="-25" dirty="0">
                <a:solidFill>
                  <a:srgbClr val="F2F2F2"/>
                </a:solidFill>
              </a:rPr>
              <a:t>for </a:t>
            </a:r>
            <a:r>
              <a:rPr sz="3200" spc="-5" dirty="0">
                <a:solidFill>
                  <a:srgbClr val="F2F2F2"/>
                </a:solidFill>
              </a:rPr>
              <a:t>Costa Rica</a:t>
            </a:r>
            <a:r>
              <a:rPr lang="en-US" sz="3200" spc="-5" dirty="0">
                <a:solidFill>
                  <a:srgbClr val="F2F2F2"/>
                </a:solidFill>
              </a:rPr>
              <a:t> </a:t>
            </a:r>
            <a:r>
              <a:rPr sz="3200" spc="-5" dirty="0">
                <a:solidFill>
                  <a:srgbClr val="F2F2F2"/>
                </a:solidFill>
              </a:rPr>
              <a:t>  </a:t>
            </a:r>
            <a:r>
              <a:rPr sz="3200" dirty="0">
                <a:solidFill>
                  <a:srgbClr val="F2F2F2"/>
                </a:solidFill>
              </a:rPr>
              <a:t>Select Summer </a:t>
            </a:r>
            <a:r>
              <a:rPr sz="3200" spc="-25" dirty="0">
                <a:solidFill>
                  <a:srgbClr val="F2F2F2"/>
                </a:solidFill>
              </a:rPr>
              <a:t>for </a:t>
            </a:r>
            <a:r>
              <a:rPr sz="3200" dirty="0">
                <a:solidFill>
                  <a:srgbClr val="F2F2F2"/>
                </a:solidFill>
              </a:rPr>
              <a:t>England</a:t>
            </a:r>
            <a:r>
              <a:rPr lang="en-US" sz="3200" dirty="0">
                <a:solidFill>
                  <a:srgbClr val="F2F2F2"/>
                </a:solidFill>
              </a:rPr>
              <a:t>-EN</a:t>
            </a:r>
            <a:r>
              <a:rPr sz="3200" dirty="0">
                <a:solidFill>
                  <a:srgbClr val="F2F2F2"/>
                </a:solidFill>
              </a:rPr>
              <a:t>, France</a:t>
            </a:r>
            <a:r>
              <a:rPr lang="en-US" sz="3200" dirty="0">
                <a:solidFill>
                  <a:srgbClr val="F2F2F2"/>
                </a:solidFill>
              </a:rPr>
              <a:t>-FR</a:t>
            </a:r>
            <a:r>
              <a:rPr sz="3200" dirty="0">
                <a:solidFill>
                  <a:srgbClr val="F2F2F2"/>
                </a:solidFill>
              </a:rPr>
              <a:t>, Italy</a:t>
            </a:r>
            <a:r>
              <a:rPr lang="en-US" sz="3200" dirty="0">
                <a:solidFill>
                  <a:srgbClr val="F2F2F2"/>
                </a:solidFill>
              </a:rPr>
              <a:t>-IT</a:t>
            </a:r>
            <a:r>
              <a:rPr sz="3200" dirty="0">
                <a:solidFill>
                  <a:srgbClr val="F2F2F2"/>
                </a:solidFill>
              </a:rPr>
              <a:t>,  </a:t>
            </a:r>
            <a:r>
              <a:rPr lang="en-US" sz="3200" dirty="0">
                <a:solidFill>
                  <a:srgbClr val="F2F2F2"/>
                </a:solidFill>
              </a:rPr>
              <a:t>Ireland-IR</a:t>
            </a:r>
            <a:r>
              <a:rPr sz="3200" dirty="0">
                <a:solidFill>
                  <a:srgbClr val="F2F2F2"/>
                </a:solidFill>
              </a:rPr>
              <a:t> &amp;</a:t>
            </a:r>
            <a:r>
              <a:rPr sz="3200" spc="-5" dirty="0">
                <a:solidFill>
                  <a:srgbClr val="F2F2F2"/>
                </a:solidFill>
              </a:rPr>
              <a:t> </a:t>
            </a:r>
            <a:r>
              <a:rPr sz="3200" dirty="0">
                <a:solidFill>
                  <a:srgbClr val="F2F2F2"/>
                </a:solidFill>
              </a:rPr>
              <a:t>Morocco</a:t>
            </a:r>
            <a:r>
              <a:rPr lang="en-US" sz="3200" dirty="0">
                <a:solidFill>
                  <a:srgbClr val="F2F2F2"/>
                </a:solidFill>
              </a:rPr>
              <a:t>-MR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34112" y="1984248"/>
            <a:ext cx="11954255" cy="368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1583" y="1191767"/>
            <a:ext cx="701040" cy="3814445"/>
          </a:xfrm>
          <a:custGeom>
            <a:avLst/>
            <a:gdLst/>
            <a:ahLst/>
            <a:cxnLst/>
            <a:rect l="l" t="t" r="r" b="b"/>
            <a:pathLst>
              <a:path w="701039" h="3814445">
                <a:moveTo>
                  <a:pt x="700900" y="0"/>
                </a:moveTo>
                <a:lnTo>
                  <a:pt x="0" y="3813898"/>
                </a:lnTo>
              </a:path>
            </a:pathLst>
          </a:custGeom>
          <a:ln w="57912">
            <a:solidFill>
              <a:srgbClr val="333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1376" y="4961495"/>
            <a:ext cx="171450" cy="186690"/>
          </a:xfrm>
          <a:custGeom>
            <a:avLst/>
            <a:gdLst/>
            <a:ahLst/>
            <a:cxnLst/>
            <a:rect l="l" t="t" r="r" b="b"/>
            <a:pathLst>
              <a:path w="171450" h="186689">
                <a:moveTo>
                  <a:pt x="0" y="0"/>
                </a:moveTo>
                <a:lnTo>
                  <a:pt x="54038" y="186575"/>
                </a:lnTo>
                <a:lnTo>
                  <a:pt x="170878" y="31394"/>
                </a:lnTo>
                <a:lnTo>
                  <a:pt x="0" y="0"/>
                </a:lnTo>
                <a:close/>
              </a:path>
            </a:pathLst>
          </a:custGeom>
          <a:solidFill>
            <a:srgbClr val="333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70107" y="2083307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0107" y="2083307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4884" y="4975859"/>
            <a:ext cx="967740" cy="178435"/>
          </a:xfrm>
          <a:custGeom>
            <a:avLst/>
            <a:gdLst/>
            <a:ahLst/>
            <a:cxnLst/>
            <a:rect l="l" t="t" r="r" b="b"/>
            <a:pathLst>
              <a:path w="967739" h="178435">
                <a:moveTo>
                  <a:pt x="0" y="0"/>
                </a:moveTo>
                <a:lnTo>
                  <a:pt x="967739" y="0"/>
                </a:lnTo>
                <a:lnTo>
                  <a:pt x="967739" y="178307"/>
                </a:lnTo>
                <a:lnTo>
                  <a:pt x="0" y="178307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4884" y="4975859"/>
            <a:ext cx="967740" cy="178435"/>
          </a:xfrm>
          <a:custGeom>
            <a:avLst/>
            <a:gdLst/>
            <a:ahLst/>
            <a:cxnLst/>
            <a:rect l="l" t="t" r="r" b="b"/>
            <a:pathLst>
              <a:path w="967739" h="178435">
                <a:moveTo>
                  <a:pt x="0" y="0"/>
                </a:moveTo>
                <a:lnTo>
                  <a:pt x="967739" y="0"/>
                </a:lnTo>
                <a:lnTo>
                  <a:pt x="967739" y="178307"/>
                </a:lnTo>
                <a:lnTo>
                  <a:pt x="0" y="17830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0176"/>
            <a:ext cx="11996927" cy="4687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0683" rIns="0" bIns="0" rtlCol="0">
            <a:spAutoFit/>
          </a:bodyPr>
          <a:lstStyle/>
          <a:p>
            <a:pPr marL="78105" marR="508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Select the deposit </a:t>
            </a:r>
            <a:r>
              <a:rPr sz="3600" b="0" spc="-15" dirty="0">
                <a:latin typeface="Calibri"/>
                <a:cs typeface="Calibri"/>
              </a:rPr>
              <a:t>you </a:t>
            </a:r>
            <a:r>
              <a:rPr sz="3600" b="0" spc="-10" dirty="0">
                <a:latin typeface="Calibri"/>
                <a:cs typeface="Calibri"/>
              </a:rPr>
              <a:t>would </a:t>
            </a:r>
            <a:r>
              <a:rPr sz="3600" b="0" spc="-35" dirty="0">
                <a:latin typeface="Calibri"/>
                <a:cs typeface="Calibri"/>
              </a:rPr>
              <a:t>like </a:t>
            </a:r>
            <a:r>
              <a:rPr sz="3600" b="0" spc="-25" dirty="0">
                <a:latin typeface="Calibri"/>
                <a:cs typeface="Calibri"/>
              </a:rPr>
              <a:t>to </a:t>
            </a:r>
            <a:r>
              <a:rPr sz="3600" b="0" spc="-35" dirty="0">
                <a:latin typeface="Calibri"/>
                <a:cs typeface="Calibri"/>
              </a:rPr>
              <a:t>make </a:t>
            </a:r>
            <a:r>
              <a:rPr sz="3600" b="0" spc="-5" dirty="0">
                <a:latin typeface="Calibri"/>
                <a:cs typeface="Calibri"/>
              </a:rPr>
              <a:t>by clicking the </a:t>
            </a:r>
            <a:r>
              <a:rPr sz="3600" b="0" spc="-15" dirty="0">
                <a:latin typeface="Calibri"/>
                <a:cs typeface="Calibri"/>
              </a:rPr>
              <a:t>arrow  </a:t>
            </a:r>
            <a:r>
              <a:rPr sz="3600" b="0" spc="-5" dirty="0">
                <a:latin typeface="Calibri"/>
                <a:cs typeface="Calibri"/>
              </a:rPr>
              <a:t>then click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Select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6735" y="688848"/>
            <a:ext cx="5020310" cy="5399405"/>
          </a:xfrm>
          <a:custGeom>
            <a:avLst/>
            <a:gdLst/>
            <a:ahLst/>
            <a:cxnLst/>
            <a:rect l="l" t="t" r="r" b="b"/>
            <a:pathLst>
              <a:path w="5020309" h="5399405">
                <a:moveTo>
                  <a:pt x="5020170" y="0"/>
                </a:moveTo>
                <a:lnTo>
                  <a:pt x="0" y="5399227"/>
                </a:lnTo>
              </a:path>
            </a:pathLst>
          </a:custGeom>
          <a:ln w="57912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8154" y="6007711"/>
            <a:ext cx="182245" cy="186690"/>
          </a:xfrm>
          <a:custGeom>
            <a:avLst/>
            <a:gdLst/>
            <a:ahLst/>
            <a:cxnLst/>
            <a:rect l="l" t="t" r="r" b="b"/>
            <a:pathLst>
              <a:path w="182245" h="186689">
                <a:moveTo>
                  <a:pt x="54673" y="0"/>
                </a:moveTo>
                <a:lnTo>
                  <a:pt x="0" y="186385"/>
                </a:lnTo>
                <a:lnTo>
                  <a:pt x="181914" y="118300"/>
                </a:lnTo>
                <a:lnTo>
                  <a:pt x="54673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30483" y="227228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0483" y="227228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6963" y="0"/>
            <a:ext cx="79540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F2F2F2"/>
                </a:solidFill>
              </a:rPr>
              <a:t>Enter </a:t>
            </a:r>
            <a:r>
              <a:rPr sz="3600" dirty="0">
                <a:solidFill>
                  <a:srgbClr val="F2F2F2"/>
                </a:solidFill>
              </a:rPr>
              <a:t>the </a:t>
            </a:r>
            <a:r>
              <a:rPr sz="3600" spc="-10" dirty="0">
                <a:solidFill>
                  <a:srgbClr val="F2F2F2"/>
                </a:solidFill>
              </a:rPr>
              <a:t>amount </a:t>
            </a:r>
            <a:r>
              <a:rPr sz="3600" spc="-25" dirty="0">
                <a:solidFill>
                  <a:srgbClr val="F2F2F2"/>
                </a:solidFill>
              </a:rPr>
              <a:t>you </a:t>
            </a:r>
            <a:r>
              <a:rPr sz="3600" spc="-15" dirty="0">
                <a:solidFill>
                  <a:srgbClr val="F2F2F2"/>
                </a:solidFill>
              </a:rPr>
              <a:t>would </a:t>
            </a:r>
            <a:r>
              <a:rPr sz="3600" spc="-35" dirty="0">
                <a:solidFill>
                  <a:srgbClr val="F2F2F2"/>
                </a:solidFill>
              </a:rPr>
              <a:t>like </a:t>
            </a:r>
            <a:r>
              <a:rPr sz="3600" spc="-20" dirty="0">
                <a:solidFill>
                  <a:srgbClr val="F2F2F2"/>
                </a:solidFill>
              </a:rPr>
              <a:t>to</a:t>
            </a:r>
            <a:r>
              <a:rPr sz="3600" spc="90" dirty="0">
                <a:solidFill>
                  <a:srgbClr val="F2F2F2"/>
                </a:solidFill>
              </a:rPr>
              <a:t> </a:t>
            </a:r>
            <a:r>
              <a:rPr sz="3600" spc="-5" dirty="0">
                <a:solidFill>
                  <a:srgbClr val="F2F2F2"/>
                </a:solidFill>
              </a:rPr>
              <a:t>deposit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66700" y="547116"/>
            <a:ext cx="11705842" cy="612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3248" y="461772"/>
            <a:ext cx="2519680" cy="5186680"/>
          </a:xfrm>
          <a:custGeom>
            <a:avLst/>
            <a:gdLst/>
            <a:ahLst/>
            <a:cxnLst/>
            <a:rect l="l" t="t" r="r" b="b"/>
            <a:pathLst>
              <a:path w="2519679" h="5186680">
                <a:moveTo>
                  <a:pt x="2519679" y="0"/>
                </a:moveTo>
                <a:lnTo>
                  <a:pt x="0" y="5186489"/>
                </a:lnTo>
              </a:path>
            </a:pathLst>
          </a:custGeom>
          <a:ln w="57912">
            <a:solidFill>
              <a:srgbClr val="0505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7756" y="5584259"/>
            <a:ext cx="156845" cy="194310"/>
          </a:xfrm>
          <a:custGeom>
            <a:avLst/>
            <a:gdLst/>
            <a:ahLst/>
            <a:cxnLst/>
            <a:rect l="l" t="t" r="r" b="b"/>
            <a:pathLst>
              <a:path w="156845" h="194310">
                <a:moveTo>
                  <a:pt x="0" y="0"/>
                </a:moveTo>
                <a:lnTo>
                  <a:pt x="2222" y="194233"/>
                </a:lnTo>
                <a:lnTo>
                  <a:pt x="156273" y="75907"/>
                </a:lnTo>
                <a:lnTo>
                  <a:pt x="0" y="0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73056" y="594359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59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73056" y="594359"/>
            <a:ext cx="1141730" cy="302260"/>
          </a:xfrm>
          <a:custGeom>
            <a:avLst/>
            <a:gdLst/>
            <a:ahLst/>
            <a:cxnLst/>
            <a:rect l="l" t="t" r="r" b="b"/>
            <a:pathLst>
              <a:path w="1141729" h="302259">
                <a:moveTo>
                  <a:pt x="0" y="0"/>
                </a:moveTo>
                <a:lnTo>
                  <a:pt x="1141476" y="0"/>
                </a:lnTo>
                <a:lnTo>
                  <a:pt x="1141476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48335" marR="5080" indent="-558165">
              <a:lnSpc>
                <a:spcPts val="4970"/>
              </a:lnSpc>
              <a:spcBef>
                <a:spcPts val="120"/>
              </a:spcBef>
            </a:pPr>
            <a:r>
              <a:rPr sz="4000" spc="-5" dirty="0">
                <a:solidFill>
                  <a:srgbClr val="F2F2F2"/>
                </a:solidFill>
              </a:rPr>
              <a:t>Select </a:t>
            </a:r>
            <a:r>
              <a:rPr sz="4000" spc="-10" dirty="0">
                <a:solidFill>
                  <a:srgbClr val="F2F2F2"/>
                </a:solidFill>
              </a:rPr>
              <a:t>the </a:t>
            </a:r>
            <a:r>
              <a:rPr sz="4000" spc="-20" dirty="0">
                <a:solidFill>
                  <a:srgbClr val="F2F2F2"/>
                </a:solidFill>
              </a:rPr>
              <a:t>payment </a:t>
            </a:r>
            <a:r>
              <a:rPr sz="4000" spc="-10" dirty="0">
                <a:solidFill>
                  <a:srgbClr val="F2F2F2"/>
                </a:solidFill>
              </a:rPr>
              <a:t>method </a:t>
            </a:r>
            <a:r>
              <a:rPr sz="4000" spc="-15" dirty="0">
                <a:solidFill>
                  <a:srgbClr val="F2F2F2"/>
                </a:solidFill>
              </a:rPr>
              <a:t>by </a:t>
            </a:r>
            <a:r>
              <a:rPr sz="4000" spc="-5" dirty="0">
                <a:solidFill>
                  <a:srgbClr val="F2F2F2"/>
                </a:solidFill>
              </a:rPr>
              <a:t>click </a:t>
            </a:r>
            <a:r>
              <a:rPr sz="4000" spc="-10" dirty="0">
                <a:solidFill>
                  <a:srgbClr val="F2F2F2"/>
                </a:solidFill>
              </a:rPr>
              <a:t>the </a:t>
            </a:r>
            <a:r>
              <a:rPr sz="4000" spc="-20" dirty="0">
                <a:solidFill>
                  <a:srgbClr val="F2F2F2"/>
                </a:solidFill>
              </a:rPr>
              <a:t>arrow </a:t>
            </a:r>
            <a:r>
              <a:rPr sz="4000" spc="-25" dirty="0">
                <a:solidFill>
                  <a:srgbClr val="F2F2F2"/>
                </a:solidFill>
              </a:rPr>
              <a:t>button </a:t>
            </a:r>
            <a:r>
              <a:rPr sz="4000" spc="-15" dirty="0">
                <a:solidFill>
                  <a:srgbClr val="F2F2F2"/>
                </a:solidFill>
              </a:rPr>
              <a:t>next  </a:t>
            </a:r>
            <a:r>
              <a:rPr sz="4000" spc="-25" dirty="0">
                <a:solidFill>
                  <a:srgbClr val="F2F2F2"/>
                </a:solidFill>
              </a:rPr>
              <a:t>to </a:t>
            </a:r>
            <a:r>
              <a:rPr sz="4000" spc="-35" dirty="0">
                <a:solidFill>
                  <a:srgbClr val="F2F2F2"/>
                </a:solidFill>
              </a:rPr>
              <a:t>Payment </a:t>
            </a:r>
            <a:r>
              <a:rPr sz="4000" spc="-10" dirty="0">
                <a:solidFill>
                  <a:srgbClr val="F2F2F2"/>
                </a:solidFill>
              </a:rPr>
              <a:t>Method </a:t>
            </a:r>
            <a:r>
              <a:rPr sz="4000" spc="-5" dirty="0">
                <a:solidFill>
                  <a:srgbClr val="F2F2F2"/>
                </a:solidFill>
              </a:rPr>
              <a:t>and clicking </a:t>
            </a:r>
            <a:r>
              <a:rPr sz="4000" spc="-10" dirty="0">
                <a:solidFill>
                  <a:srgbClr val="F2F2F2"/>
                </a:solidFill>
              </a:rPr>
              <a:t>the </a:t>
            </a:r>
            <a:r>
              <a:rPr sz="4800" spc="-5" dirty="0">
                <a:solidFill>
                  <a:srgbClr val="C5E0B4"/>
                </a:solidFill>
              </a:rPr>
              <a:t>Select</a:t>
            </a:r>
            <a:r>
              <a:rPr sz="4800" spc="70" dirty="0">
                <a:solidFill>
                  <a:srgbClr val="C5E0B4"/>
                </a:solidFill>
              </a:rPr>
              <a:t> </a:t>
            </a:r>
            <a:r>
              <a:rPr sz="4800" spc="-25" dirty="0">
                <a:solidFill>
                  <a:srgbClr val="F2F2F2"/>
                </a:solidFill>
              </a:rPr>
              <a:t>button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527304" y="1502664"/>
            <a:ext cx="11317223" cy="535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90988" y="1639823"/>
            <a:ext cx="1140460" cy="302260"/>
          </a:xfrm>
          <a:custGeom>
            <a:avLst/>
            <a:gdLst/>
            <a:ahLst/>
            <a:cxnLst/>
            <a:rect l="l" t="t" r="r" b="b"/>
            <a:pathLst>
              <a:path w="1140459" h="302260">
                <a:moveTo>
                  <a:pt x="0" y="0"/>
                </a:moveTo>
                <a:lnTo>
                  <a:pt x="1139952" y="0"/>
                </a:lnTo>
                <a:lnTo>
                  <a:pt x="1139952" y="301751"/>
                </a:lnTo>
                <a:lnTo>
                  <a:pt x="0" y="3017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1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9822"/>
            <a:ext cx="10313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How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to 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pay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with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Checking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or </a:t>
            </a:r>
            <a:r>
              <a:rPr sz="4400" b="0" spc="-40" dirty="0">
                <a:solidFill>
                  <a:srgbClr val="FFFFFF"/>
                </a:solidFill>
                <a:latin typeface="Calibri Light"/>
                <a:cs typeface="Calibri Light"/>
              </a:rPr>
              <a:t>Savings</a:t>
            </a:r>
            <a:r>
              <a:rPr sz="4400" b="0" spc="-5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account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2561208"/>
            <a:ext cx="10253345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  <a:tabLst>
                <a:tab pos="808609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Please be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careful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entering</a:t>
            </a:r>
            <a:r>
              <a:rPr sz="2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banking</a:t>
            </a:r>
            <a:r>
              <a:rPr sz="28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information.	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If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check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does not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clear the bank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for any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reason,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will be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charged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$30 NSF 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fee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hold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will be placed on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483</Words>
  <Application>Microsoft Office PowerPoint</Application>
  <PresentationFormat>Widescreen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NEW STATEMENT OF ACCOUNTS</vt:lpstr>
      <vt:lpstr>Go to the Tuition and Aid Tab</vt:lpstr>
      <vt:lpstr>Click on View your statement or pay your bill</vt:lpstr>
      <vt:lpstr>Welcome to the Statement and Payment Center  Click on the Deposits tab</vt:lpstr>
      <vt:lpstr>Select Summer Intercession for Costa Rica   Select Summer for England-EN, France-FR, Italy-IT,  Ireland-IR &amp; Morocco-MR</vt:lpstr>
      <vt:lpstr>Select the deposit you would like to make by clicking the arrow  then click Select</vt:lpstr>
      <vt:lpstr>Enter the amount you would like to deposit</vt:lpstr>
      <vt:lpstr>Select the payment method by click the arrow button next  to Payment Method and clicking the Select button</vt:lpstr>
      <vt:lpstr>PowerPoint Presentation</vt:lpstr>
      <vt:lpstr>You can choose your account type by clicking the  arrow. Choose either checking or savings  account. Enter your routing and account numbers in the  fields designated by an asterisk *. Your account  number must be entered twice to proceed.</vt:lpstr>
      <vt:lpstr>PowerPoint Presentation</vt:lpstr>
      <vt:lpstr>PowerPoint Presentation</vt:lpstr>
      <vt:lpstr>This page is confirmation that you are ready to make  a payment</vt:lpstr>
      <vt:lpstr>PowerPoint Presentation</vt:lpstr>
      <vt:lpstr>If paying with a credit card a confirmation page will come up, if you agree  to pay the additional service fee of 2.95%, then click Continue.</vt:lpstr>
      <vt:lpstr>If paying with a credit card a second confirmation page will come up, if you  agree to pay the additional service fee of 2.95%, then click Continue.</vt:lpstr>
      <vt:lpstr>Enter credit card information and click Continue</vt:lpstr>
      <vt:lpstr>Check the box to agree to the Terms and Conditions and click Submit Payment</vt:lpstr>
      <vt:lpstr>Your receipt will appear, if you would like to print your receipt, click the Print  button, if not click Close. Please keep a copy of your receipt. You will not be able  to view your deposit on your account</vt:lpstr>
      <vt:lpstr>You will receive a confirmation email that looks like this. Please keep a copy of  your receipt. You will not be able to view your deposit on your account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Boutte Christie M</dc:creator>
  <cp:lastModifiedBy>Raven Melancon</cp:lastModifiedBy>
  <cp:revision>5</cp:revision>
  <dcterms:created xsi:type="dcterms:W3CDTF">2021-07-09T16:04:39Z</dcterms:created>
  <dcterms:modified xsi:type="dcterms:W3CDTF">2023-02-28T21:38:13Z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2018-04-23T00:00:00Z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2021-07-09T00:00:00Z</vt:filetime>
  </property>
  <property fmtid="{D5CDD505-2E9C-101B-9397-08002B2CF9AE}" pid="5" name="MSIP_Label_638202f9-8d41-4950-b014-f183e397b746_Enabled">
    <vt:lpwstr>true</vt:lpwstr>
  </property>
  <property fmtid="{D5CDD505-2E9C-101B-9397-08002B2CF9AE}" pid="6" name="MSIP_Label_638202f9-8d41-4950-b014-f183e397b746_SetDate">
    <vt:lpwstr>2023-02-28T21:35:51Z</vt:lpwstr>
  </property>
  <property fmtid="{D5CDD505-2E9C-101B-9397-08002B2CF9AE}" pid="7" name="MSIP_Label_638202f9-8d41-4950-b014-f183e397b746_Method">
    <vt:lpwstr>Standard</vt:lpwstr>
  </property>
  <property fmtid="{D5CDD505-2E9C-101B-9397-08002B2CF9AE}" pid="8" name="MSIP_Label_638202f9-8d41-4950-b014-f183e397b746_Name">
    <vt:lpwstr>defa4170-0d19-0005-0004-bc88714345d2</vt:lpwstr>
  </property>
  <property fmtid="{D5CDD505-2E9C-101B-9397-08002B2CF9AE}" pid="9" name="MSIP_Label_638202f9-8d41-4950-b014-f183e397b746_SiteId">
    <vt:lpwstr>13b3b0ce-cd75-49a4-bfea-0a03b01ff1ab</vt:lpwstr>
  </property>
  <property fmtid="{D5CDD505-2E9C-101B-9397-08002B2CF9AE}" pid="10" name="MSIP_Label_638202f9-8d41-4950-b014-f183e397b746_ActionId">
    <vt:lpwstr>0d9fc64d-ae17-4834-906f-5c73b6264b6f</vt:lpwstr>
  </property>
  <property fmtid="{D5CDD505-2E9C-101B-9397-08002B2CF9AE}" pid="11" name="MSIP_Label_638202f9-8d41-4950-b014-f183e397b746_ContentBits">
    <vt:lpwstr>0</vt:lpwstr>
  </property>
</Properties>
</file>